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19E1D8E-B4EF-4CC5-9130-3917F22EF49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Nonlinearity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Fan-in.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TrueNorth: 1kHz time step (limit to bandwidth per neuron), 256x256 layer size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Lorentzian Function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 Network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everybody and their car lab project is using neural networks this year.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11760" y="744480"/>
            <a:ext cx="8519040" cy="20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Design and Control of Photonic Neural Networks Applied to High Bandwidth 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2834280"/>
            <a:ext cx="8519040" cy="98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Ethan Gordon ‘17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May 9,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Shape 56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1210956C-5B5B-4AC6-B383-9E48A12628E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2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90A9D71C-D481-4A7C-8755-E30D35B81B7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Network Training: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Shape 175" descr=""/>
          <p:cNvPicPr/>
          <p:nvPr/>
        </p:nvPicPr>
        <p:blipFill>
          <a:blip r:embed="rId2"/>
          <a:stretch/>
        </p:blipFill>
        <p:spPr>
          <a:xfrm>
            <a:off x="2173320" y="1594440"/>
            <a:ext cx="4796280" cy="748440"/>
          </a:xfrm>
          <a:prstGeom prst="rect">
            <a:avLst/>
          </a:prstGeom>
          <a:ln>
            <a:noFill/>
          </a:ln>
        </p:spPr>
      </p:pic>
      <p:pic>
        <p:nvPicPr>
          <p:cNvPr id="181" name="Shape 177" descr=""/>
          <p:cNvPicPr/>
          <p:nvPr/>
        </p:nvPicPr>
        <p:blipFill>
          <a:blip r:embed="rId3"/>
          <a:stretch/>
        </p:blipFill>
        <p:spPr>
          <a:xfrm>
            <a:off x="6738120" y="257400"/>
            <a:ext cx="2092680" cy="94680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6782760" y="653040"/>
            <a:ext cx="16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6782760" y="878400"/>
            <a:ext cx="16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Shape 180" descr=""/>
          <p:cNvPicPr/>
          <p:nvPr/>
        </p:nvPicPr>
        <p:blipFill>
          <a:blip r:embed="rId4"/>
          <a:stretch/>
        </p:blipFill>
        <p:spPr>
          <a:xfrm>
            <a:off x="2559240" y="2581200"/>
            <a:ext cx="4024080" cy="435600"/>
          </a:xfrm>
          <a:prstGeom prst="rect">
            <a:avLst/>
          </a:prstGeom>
          <a:ln>
            <a:noFill/>
          </a:ln>
        </p:spPr>
      </p:pic>
      <p:pic>
        <p:nvPicPr>
          <p:cNvPr id="185" name="Shape 181" descr=""/>
          <p:cNvPicPr/>
          <p:nvPr/>
        </p:nvPicPr>
        <p:blipFill>
          <a:blip r:embed="rId5"/>
          <a:stretch/>
        </p:blipFill>
        <p:spPr>
          <a:xfrm>
            <a:off x="2786760" y="3520440"/>
            <a:ext cx="3569040" cy="43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97B73394-A6EE-4030-9BB9-EC6B2ABDB7B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Network Training: Backpropagation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Shape 189" descr=""/>
          <p:cNvPicPr/>
          <p:nvPr/>
        </p:nvPicPr>
        <p:blipFill>
          <a:blip r:embed="rId2"/>
          <a:stretch/>
        </p:blipFill>
        <p:spPr>
          <a:xfrm>
            <a:off x="1891800" y="1199160"/>
            <a:ext cx="5136120" cy="329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4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9058C164-85FB-4F5A-B567-A024623FDB7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11760" y="17892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Network Training: Simulation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Shape 197" descr=""/>
          <p:cNvPicPr/>
          <p:nvPr/>
        </p:nvPicPr>
        <p:blipFill>
          <a:blip r:embed="rId2"/>
          <a:stretch/>
        </p:blipFill>
        <p:spPr>
          <a:xfrm>
            <a:off x="3868560" y="751680"/>
            <a:ext cx="4962240" cy="1892520"/>
          </a:xfrm>
          <a:prstGeom prst="rect">
            <a:avLst/>
          </a:prstGeom>
          <a:ln>
            <a:noFill/>
          </a:ln>
        </p:spPr>
      </p:pic>
      <p:pic>
        <p:nvPicPr>
          <p:cNvPr id="194" name="Shape 198" descr=""/>
          <p:cNvPicPr/>
          <p:nvPr/>
        </p:nvPicPr>
        <p:blipFill>
          <a:blip r:embed="rId3"/>
          <a:stretch/>
        </p:blipFill>
        <p:spPr>
          <a:xfrm>
            <a:off x="3868560" y="2769480"/>
            <a:ext cx="4962240" cy="189252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43520" y="1309680"/>
            <a:ext cx="31161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Backprop Output: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443520" y="3519360"/>
            <a:ext cx="32522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Network Simulation: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205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A3EE02BF-589A-4186-98F3-C6543844AB9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Experimental Validation: Calibration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Shape 208" descr=""/>
          <p:cNvPicPr/>
          <p:nvPr/>
        </p:nvPicPr>
        <p:blipFill>
          <a:blip r:embed="rId2"/>
          <a:stretch/>
        </p:blipFill>
        <p:spPr>
          <a:xfrm>
            <a:off x="311760" y="1261800"/>
            <a:ext cx="4349160" cy="2838240"/>
          </a:xfrm>
          <a:prstGeom prst="rect">
            <a:avLst/>
          </a:prstGeom>
          <a:ln>
            <a:noFill/>
          </a:ln>
        </p:spPr>
      </p:pic>
      <p:pic>
        <p:nvPicPr>
          <p:cNvPr id="201" name="Shape 209" descr=""/>
          <p:cNvPicPr/>
          <p:nvPr/>
        </p:nvPicPr>
        <p:blipFill>
          <a:blip r:embed="rId3"/>
          <a:stretch/>
        </p:blipFill>
        <p:spPr>
          <a:xfrm>
            <a:off x="4904640" y="1397520"/>
            <a:ext cx="3969360" cy="256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14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936CF86A-1A44-43A2-ACB6-8BE33AC1906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11760" y="2151000"/>
            <a:ext cx="851904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11760" y="102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Future Work: Multi-Mode Waveguides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C92485E6-C2D1-4FCA-8C7A-D35A8C00F06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Shape 223" descr=""/>
          <p:cNvPicPr/>
          <p:nvPr/>
        </p:nvPicPr>
        <p:blipFill>
          <a:blip r:embed="rId1"/>
          <a:stretch/>
        </p:blipFill>
        <p:spPr>
          <a:xfrm>
            <a:off x="3191040" y="744120"/>
            <a:ext cx="2760480" cy="2267280"/>
          </a:xfrm>
          <a:prstGeom prst="rect">
            <a:avLst/>
          </a:prstGeom>
          <a:ln>
            <a:noFill/>
          </a:ln>
        </p:spPr>
      </p:pic>
      <p:pic>
        <p:nvPicPr>
          <p:cNvPr id="208" name="Shape 224" descr=""/>
          <p:cNvPicPr/>
          <p:nvPr/>
        </p:nvPicPr>
        <p:blipFill>
          <a:blip r:embed="rId2"/>
          <a:stretch/>
        </p:blipFill>
        <p:spPr>
          <a:xfrm>
            <a:off x="1497960" y="3204720"/>
            <a:ext cx="5902560" cy="1375560"/>
          </a:xfrm>
          <a:prstGeom prst="rect">
            <a:avLst/>
          </a:prstGeom>
          <a:ln>
            <a:noFill/>
          </a:ln>
        </p:spPr>
      </p:pic>
      <p:pic>
        <p:nvPicPr>
          <p:cNvPr id="209" name="Shape 225" descr=""/>
          <p:cNvPicPr/>
          <p:nvPr/>
        </p:nvPicPr>
        <p:blipFill>
          <a:blip r:embed="rId3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1760" y="102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Future Work: Multi-Mode Waveguides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463C868F-E6A6-4592-8D9A-7D0A49D8A90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Shape 232" descr=""/>
          <p:cNvPicPr/>
          <p:nvPr/>
        </p:nvPicPr>
        <p:blipFill>
          <a:blip r:embed="rId1"/>
          <a:stretch/>
        </p:blipFill>
        <p:spPr>
          <a:xfrm>
            <a:off x="311760" y="1211400"/>
            <a:ext cx="3895200" cy="2916360"/>
          </a:xfrm>
          <a:prstGeom prst="rect">
            <a:avLst/>
          </a:prstGeom>
          <a:ln>
            <a:noFill/>
          </a:ln>
        </p:spPr>
      </p:pic>
      <p:pic>
        <p:nvPicPr>
          <p:cNvPr id="213" name="Shape 233" descr=""/>
          <p:cNvPicPr/>
          <p:nvPr/>
        </p:nvPicPr>
        <p:blipFill>
          <a:blip r:embed="rId2"/>
          <a:stretch/>
        </p:blipFill>
        <p:spPr>
          <a:xfrm>
            <a:off x="4360680" y="828000"/>
            <a:ext cx="4629240" cy="3494160"/>
          </a:xfrm>
          <a:prstGeom prst="rect">
            <a:avLst/>
          </a:prstGeom>
          <a:ln>
            <a:noFill/>
          </a:ln>
        </p:spPr>
      </p:pic>
      <p:pic>
        <p:nvPicPr>
          <p:cNvPr id="214" name="Shape 234" descr=""/>
          <p:cNvPicPr/>
          <p:nvPr/>
        </p:nvPicPr>
        <p:blipFill>
          <a:blip r:embed="rId3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11760" y="102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Future Work: Multi-Mode Waveguides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53CEFD79-728C-454F-B337-FC13B95C11A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Shape 241" descr=""/>
          <p:cNvPicPr/>
          <p:nvPr/>
        </p:nvPicPr>
        <p:blipFill>
          <a:blip r:embed="rId1"/>
          <a:stretch/>
        </p:blipFill>
        <p:spPr>
          <a:xfrm>
            <a:off x="207000" y="1072440"/>
            <a:ext cx="4198320" cy="2997360"/>
          </a:xfrm>
          <a:prstGeom prst="rect">
            <a:avLst/>
          </a:prstGeom>
          <a:ln>
            <a:noFill/>
          </a:ln>
        </p:spPr>
      </p:pic>
      <p:pic>
        <p:nvPicPr>
          <p:cNvPr id="218" name="Shape 242" descr=""/>
          <p:cNvPicPr/>
          <p:nvPr/>
        </p:nvPicPr>
        <p:blipFill>
          <a:blip r:embed="rId2"/>
          <a:stretch/>
        </p:blipFill>
        <p:spPr>
          <a:xfrm>
            <a:off x="4689720" y="855360"/>
            <a:ext cx="3781080" cy="4161600"/>
          </a:xfrm>
          <a:prstGeom prst="rect">
            <a:avLst/>
          </a:prstGeom>
          <a:ln>
            <a:noFill/>
          </a:ln>
        </p:spPr>
      </p:pic>
      <p:pic>
        <p:nvPicPr>
          <p:cNvPr id="219" name="Shape 243" descr=""/>
          <p:cNvPicPr/>
          <p:nvPr/>
        </p:nvPicPr>
        <p:blipFill>
          <a:blip r:embed="rId3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62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7D9FD2AF-1AFC-4861-A7E9-BC0F1827CF0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Neural Networks, Briefly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7160"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Nonlinearity and Weighted Addition: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Shape 66" descr=""/>
          <p:cNvPicPr/>
          <p:nvPr/>
        </p:nvPicPr>
        <p:blipFill>
          <a:blip r:embed="rId2"/>
          <a:stretch/>
        </p:blipFill>
        <p:spPr>
          <a:xfrm>
            <a:off x="4709880" y="1152360"/>
            <a:ext cx="3636720" cy="455760"/>
          </a:xfrm>
          <a:prstGeom prst="rect">
            <a:avLst/>
          </a:prstGeom>
          <a:ln>
            <a:noFill/>
          </a:ln>
        </p:spPr>
      </p:pic>
      <p:pic>
        <p:nvPicPr>
          <p:cNvPr id="128" name="Shape 67" descr=""/>
          <p:cNvPicPr/>
          <p:nvPr/>
        </p:nvPicPr>
        <p:blipFill>
          <a:blip r:embed="rId3"/>
          <a:stretch/>
        </p:blipFill>
        <p:spPr>
          <a:xfrm>
            <a:off x="1126440" y="1872360"/>
            <a:ext cx="6889320" cy="224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72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BF2D5708-AC01-4D3E-8182-661E0B0E039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Case for Photonics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7160"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Throughput = Bandwidth * Layer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Shape 76" descr=""/>
          <p:cNvPicPr/>
          <p:nvPr/>
        </p:nvPicPr>
        <p:blipFill>
          <a:blip r:embed="rId2"/>
          <a:stretch/>
        </p:blipFill>
        <p:spPr>
          <a:xfrm>
            <a:off x="4795560" y="1152360"/>
            <a:ext cx="4084200" cy="32734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640080" y="1828800"/>
            <a:ext cx="365724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05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2880271A-9FA5-4568-AABD-AF4AB0D127F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Microring Resonators: Operating Principle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Resonant Frequency is Temperature-Dependent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Shape 109" descr=""/>
          <p:cNvPicPr/>
          <p:nvPr/>
        </p:nvPicPr>
        <p:blipFill>
          <a:blip r:embed="rId2"/>
          <a:stretch/>
        </p:blipFill>
        <p:spPr>
          <a:xfrm>
            <a:off x="919080" y="1086120"/>
            <a:ext cx="7222680" cy="269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14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4BBE9DF7-25DB-4978-BBAF-BEEAC7F9436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Putting it Together: A 2-3-1 Feed-Forward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Shape 117" descr=""/>
          <p:cNvPicPr/>
          <p:nvPr/>
        </p:nvPicPr>
        <p:blipFill>
          <a:blip r:embed="rId2"/>
          <a:stretch/>
        </p:blipFill>
        <p:spPr>
          <a:xfrm>
            <a:off x="311760" y="1266840"/>
            <a:ext cx="8519040" cy="288756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3287880" y="2271600"/>
            <a:ext cx="4957920" cy="11102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7128720" y="1745280"/>
            <a:ext cx="987840" cy="45576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2-Axon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683520" y="1745280"/>
            <a:ext cx="2658960" cy="45576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3x2 Weight Bank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914040" y="2926080"/>
            <a:ext cx="2372040" cy="762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7"/>
          <p:cNvSpPr/>
          <p:nvPr/>
        </p:nvSpPr>
        <p:spPr>
          <a:xfrm>
            <a:off x="2192040" y="3794040"/>
            <a:ext cx="987840" cy="45576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3-Axon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8"/>
          <p:cNvSpPr/>
          <p:nvPr/>
        </p:nvSpPr>
        <p:spPr>
          <a:xfrm>
            <a:off x="370800" y="2365560"/>
            <a:ext cx="2028960" cy="45576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1x3 Weight Bank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 rot="10800000">
            <a:off x="458280" y="2063160"/>
            <a:ext cx="36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0"/>
          <p:cNvSpPr/>
          <p:nvPr/>
        </p:nvSpPr>
        <p:spPr>
          <a:xfrm rot="10800000">
            <a:off x="458280" y="2139120"/>
            <a:ext cx="36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30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797FB140-C0CC-4090-A0CC-A1D7692DA25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Putting it Together: A 2-3-1 Feed-Forward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Shape 134" descr=""/>
          <p:cNvPicPr/>
          <p:nvPr/>
        </p:nvPicPr>
        <p:blipFill>
          <a:blip r:embed="rId2"/>
          <a:stretch/>
        </p:blipFill>
        <p:spPr>
          <a:xfrm>
            <a:off x="1566360" y="1170000"/>
            <a:ext cx="5697000" cy="307116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688400" y="2453040"/>
            <a:ext cx="45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"/>
          <p:cNvSpPr/>
          <p:nvPr/>
        </p:nvSpPr>
        <p:spPr>
          <a:xfrm>
            <a:off x="1688400" y="3183120"/>
            <a:ext cx="457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41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DB9D42CC-FBC7-454A-BCE2-46ED1C14DD4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Thermal Calibration: Basic Procedure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Goal: Map electrical state and optical weights and biases.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Background Removal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Track to Bias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Pull Filter Shapes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00000"/>
              </a:lnSpc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Determine </a:t>
            </a:r>
            <a:r>
              <a:rPr b="1" i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</a:t>
            </a: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Matrix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Shape 145" descr=""/>
          <p:cNvPicPr/>
          <p:nvPr/>
        </p:nvPicPr>
        <p:blipFill>
          <a:blip r:embed="rId2"/>
          <a:stretch/>
        </p:blipFill>
        <p:spPr>
          <a:xfrm>
            <a:off x="3502440" y="1475640"/>
            <a:ext cx="5009040" cy="3382920"/>
          </a:xfrm>
          <a:prstGeom prst="rect">
            <a:avLst/>
          </a:prstGeom>
          <a:ln>
            <a:noFill/>
          </a:ln>
        </p:spPr>
      </p:pic>
      <p:pic>
        <p:nvPicPr>
          <p:cNvPr id="163" name="Shape 146" descr=""/>
          <p:cNvPicPr/>
          <p:nvPr/>
        </p:nvPicPr>
        <p:blipFill>
          <a:blip r:embed="rId3"/>
          <a:stretch/>
        </p:blipFill>
        <p:spPr>
          <a:xfrm>
            <a:off x="311760" y="4023360"/>
            <a:ext cx="3100680" cy="35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51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259D9034-2616-4BFB-B550-F895197DEF5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Thermal Calibration: Cascaded Calibration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Goal: Map electrical state and optical weights and biases.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Shape 155" descr=""/>
          <p:cNvPicPr/>
          <p:nvPr/>
        </p:nvPicPr>
        <p:blipFill>
          <a:blip r:embed="rId2"/>
          <a:stretch/>
        </p:blipFill>
        <p:spPr>
          <a:xfrm>
            <a:off x="1208880" y="1595880"/>
            <a:ext cx="6724800" cy="2234520"/>
          </a:xfrm>
          <a:prstGeom prst="rect">
            <a:avLst/>
          </a:prstGeom>
          <a:ln>
            <a:noFill/>
          </a:ln>
        </p:spPr>
      </p:pic>
      <p:pic>
        <p:nvPicPr>
          <p:cNvPr id="169" name="Shape 156" descr=""/>
          <p:cNvPicPr/>
          <p:nvPr/>
        </p:nvPicPr>
        <p:blipFill>
          <a:blip r:embed="rId3"/>
          <a:stretch/>
        </p:blipFill>
        <p:spPr>
          <a:xfrm>
            <a:off x="2340720" y="3944880"/>
            <a:ext cx="4461120" cy="45576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4596480" y="3944880"/>
            <a:ext cx="265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726960" y="3974040"/>
            <a:ext cx="265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63" descr=""/>
          <p:cNvPicPr/>
          <p:nvPr/>
        </p:nvPicPr>
        <p:blipFill>
          <a:blip r:embed="rId1"/>
          <a:stretch/>
        </p:blipFill>
        <p:spPr>
          <a:xfrm>
            <a:off x="62640" y="4581360"/>
            <a:ext cx="2494080" cy="4557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fld id="{6A173A35-505D-426C-A1F2-3B539214D17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Network Training: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Activation Function: Current -&gt; Power -&gt; Wavelength Shift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Shape 167" descr=""/>
          <p:cNvPicPr/>
          <p:nvPr/>
        </p:nvPicPr>
        <p:blipFill>
          <a:blip r:embed="rId2"/>
          <a:stretch/>
        </p:blipFill>
        <p:spPr>
          <a:xfrm>
            <a:off x="1300680" y="1847880"/>
            <a:ext cx="6541200" cy="228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2017-05-08T12:45:18Z</dcterms:modified>
  <cp:revision>6</cp:revision>
  <dc:subject/>
  <dc:title/>
</cp:coreProperties>
</file>